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notesMasterIdLst>
    <p:notesMasterId r:id="rId65"/>
  </p:notesMasterIdLst>
  <p:sldIdLst>
    <p:sldId id="256" r:id="rId2"/>
    <p:sldId id="326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67" r:id="rId11"/>
    <p:sldId id="368" r:id="rId12"/>
    <p:sldId id="369" r:id="rId13"/>
    <p:sldId id="370" r:id="rId14"/>
    <p:sldId id="371" r:id="rId15"/>
    <p:sldId id="374" r:id="rId16"/>
    <p:sldId id="372" r:id="rId17"/>
    <p:sldId id="373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49" r:id="rId48"/>
    <p:sldId id="350" r:id="rId49"/>
    <p:sldId id="359" r:id="rId50"/>
    <p:sldId id="360" r:id="rId51"/>
    <p:sldId id="361" r:id="rId52"/>
    <p:sldId id="362" r:id="rId53"/>
    <p:sldId id="363" r:id="rId54"/>
    <p:sldId id="364" r:id="rId55"/>
    <p:sldId id="365" r:id="rId56"/>
    <p:sldId id="382" r:id="rId57"/>
    <p:sldId id="383" r:id="rId58"/>
    <p:sldId id="384" r:id="rId59"/>
    <p:sldId id="385" r:id="rId60"/>
    <p:sldId id="386" r:id="rId61"/>
    <p:sldId id="387" r:id="rId62"/>
    <p:sldId id="388" r:id="rId63"/>
    <p:sldId id="366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7" autoAdjust="0"/>
    <p:restoredTop sz="94533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A874A-2F23-43A9-B835-0760B5AA4EDE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3AB88-6FF6-45A6-AD29-0F712148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10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013B-7DC4-427E-AF49-B983F1BC087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CD01-4355-4B92-9A3E-E3542CFF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8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013B-7DC4-427E-AF49-B983F1BC087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CD01-4355-4B92-9A3E-E3542CFF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013B-7DC4-427E-AF49-B983F1BC087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CD01-4355-4B92-9A3E-E3542CFF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013B-7DC4-427E-AF49-B983F1BC087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CD01-4355-4B92-9A3E-E3542CFFF5A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15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013B-7DC4-427E-AF49-B983F1BC087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CD01-4355-4B92-9A3E-E3542CFF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013B-7DC4-427E-AF49-B983F1BC087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CD01-4355-4B92-9A3E-E3542CFF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8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013B-7DC4-427E-AF49-B983F1BC087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CD01-4355-4B92-9A3E-E3542CFF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5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013B-7DC4-427E-AF49-B983F1BC087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CD01-4355-4B92-9A3E-E3542CFF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2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013B-7DC4-427E-AF49-B983F1BC087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CD01-4355-4B92-9A3E-E3542CFF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2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38" y="123568"/>
            <a:ext cx="11911913" cy="1173891"/>
          </a:xfrm>
          <a:gradFill>
            <a:gsLst>
              <a:gs pos="100000">
                <a:srgbClr val="00B0F0"/>
              </a:gs>
              <a:gs pos="93000">
                <a:schemeClr val="bg1"/>
              </a:gs>
            </a:gsLst>
            <a:path path="shape">
              <a:fillToRect l="50000" t="50000" r="50000" b="50000"/>
            </a:path>
          </a:gradFill>
        </p:spPr>
        <p:txBody>
          <a:bodyPr>
            <a:normAutofit/>
          </a:bodyPr>
          <a:lstStyle>
            <a:lvl1pPr rtl="1">
              <a:defRPr sz="4800" b="1"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38" y="1458097"/>
            <a:ext cx="11911913" cy="5301049"/>
          </a:xfrm>
          <a:gradFill>
            <a:gsLst>
              <a:gs pos="100000">
                <a:srgbClr val="00B0F0"/>
              </a:gs>
              <a:gs pos="93000">
                <a:schemeClr val="bg1"/>
              </a:gs>
            </a:gsLst>
            <a:path path="shape">
              <a:fillToRect l="50000" t="50000" r="50000" b="50000"/>
            </a:path>
          </a:gradFill>
        </p:spPr>
        <p:txBody>
          <a:bodyPr anchor="ctr">
            <a:normAutofit/>
          </a:bodyPr>
          <a:lstStyle>
            <a:lvl1pPr algn="just" rtl="1">
              <a:lnSpc>
                <a:spcPct val="150000"/>
              </a:lnSpc>
              <a:defRPr sz="2800">
                <a:solidFill>
                  <a:srgbClr val="FFC000"/>
                </a:solidFill>
              </a:defRPr>
            </a:lvl1pPr>
            <a:lvl2pPr algn="just" rtl="1">
              <a:lnSpc>
                <a:spcPct val="150000"/>
              </a:lnSpc>
              <a:defRPr sz="2400">
                <a:solidFill>
                  <a:srgbClr val="FFC000"/>
                </a:solidFill>
              </a:defRPr>
            </a:lvl2pPr>
            <a:lvl3pPr algn="just" rtl="1">
              <a:lnSpc>
                <a:spcPct val="150000"/>
              </a:lnSpc>
              <a:defRPr sz="2000">
                <a:solidFill>
                  <a:srgbClr val="FFC000"/>
                </a:solidFill>
              </a:defRPr>
            </a:lvl3pPr>
            <a:lvl4pPr algn="just" rtl="1">
              <a:lnSpc>
                <a:spcPct val="150000"/>
              </a:lnSpc>
              <a:defRPr sz="1800">
                <a:solidFill>
                  <a:srgbClr val="FFC000"/>
                </a:solidFill>
              </a:defRPr>
            </a:lvl4pPr>
            <a:lvl5pPr algn="just" rtl="1">
              <a:lnSpc>
                <a:spcPct val="150000"/>
              </a:lnSpc>
              <a:defRPr sz="1800">
                <a:solidFill>
                  <a:srgbClr val="FFC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4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013B-7DC4-427E-AF49-B983F1BC087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CD01-4355-4B92-9A3E-E3542CFF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0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013B-7DC4-427E-AF49-B983F1BC087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CD01-4355-4B92-9A3E-E3542CFF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5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013B-7DC4-427E-AF49-B983F1BC087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CD01-4355-4B92-9A3E-E3542CFF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1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013B-7DC4-427E-AF49-B983F1BC087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CD01-4355-4B92-9A3E-E3542CFF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013B-7DC4-427E-AF49-B983F1BC087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CD01-4355-4B92-9A3E-E3542CFF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013B-7DC4-427E-AF49-B983F1BC087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CD01-4355-4B92-9A3E-E3542CFF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5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013B-7DC4-427E-AF49-B983F1BC087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CD01-4355-4B92-9A3E-E3542CFF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1FF013B-7DC4-427E-AF49-B983F1BC087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CB8CD01-4355-4B92-9A3E-E3542CFF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078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901" y="382501"/>
            <a:ext cx="11932171" cy="2751640"/>
          </a:xfrm>
          <a:gradFill>
            <a:gsLst>
              <a:gs pos="100000">
                <a:srgbClr val="00B0F0"/>
              </a:gs>
              <a:gs pos="93000">
                <a:schemeClr val="bg1"/>
              </a:gs>
            </a:gsLst>
            <a:path path="shape">
              <a:fillToRect l="50000" t="50000" r="50000" b="50000"/>
            </a:path>
          </a:gradFill>
        </p:spPr>
        <p:txBody>
          <a:bodyPr>
            <a:normAutofit/>
          </a:bodyPr>
          <a:lstStyle/>
          <a:p>
            <a:r>
              <a:rPr lang="fa-IR" sz="7200" b="1" dirty="0">
                <a:solidFill>
                  <a:srgbClr val="FFC000"/>
                </a:solidFill>
              </a:rPr>
              <a:t>آموزش مجازی در عمل:</a:t>
            </a:r>
            <a:br>
              <a:rPr lang="fa-IR" sz="7200" b="1" dirty="0">
                <a:solidFill>
                  <a:srgbClr val="FFC000"/>
                </a:solidFill>
              </a:rPr>
            </a:br>
            <a:r>
              <a:rPr lang="fa-IR" sz="7200" b="1" dirty="0">
                <a:solidFill>
                  <a:srgbClr val="FFC000"/>
                </a:solidFill>
              </a:rPr>
              <a:t>از </a:t>
            </a:r>
            <a:r>
              <a:rPr lang="fa-IR" sz="7200" b="1" dirty="0">
                <a:solidFill>
                  <a:srgbClr val="FF0000"/>
                </a:solidFill>
              </a:rPr>
              <a:t>پاورپوینت</a:t>
            </a:r>
            <a:r>
              <a:rPr lang="fa-IR" sz="7200" b="1" dirty="0">
                <a:solidFill>
                  <a:srgbClr val="FFC000"/>
                </a:solidFill>
              </a:rPr>
              <a:t> تا </a:t>
            </a:r>
            <a:r>
              <a:rPr lang="fa-IR" sz="7200" b="1" dirty="0">
                <a:solidFill>
                  <a:srgbClr val="FF0000"/>
                </a:solidFill>
              </a:rPr>
              <a:t>نوید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902" y="3429001"/>
            <a:ext cx="11932170" cy="3095608"/>
          </a:xfrm>
          <a:gradFill>
            <a:gsLst>
              <a:gs pos="100000">
                <a:srgbClr val="00B0F0"/>
              </a:gs>
              <a:gs pos="93000">
                <a:schemeClr val="bg1"/>
              </a:gs>
            </a:gsLst>
            <a:path path="shape">
              <a:fillToRect l="50000" t="50000" r="50000" b="50000"/>
            </a:path>
          </a:gradFill>
        </p:spPr>
        <p:txBody>
          <a:bodyPr>
            <a:normAutofit/>
          </a:bodyPr>
          <a:lstStyle/>
          <a:p>
            <a:pPr rtl="1"/>
            <a:r>
              <a:rPr lang="fa-IR" sz="6600" b="1" dirty="0">
                <a:solidFill>
                  <a:srgbClr val="FFC000"/>
                </a:solidFill>
              </a:rPr>
              <a:t>ارائه دهنده:</a:t>
            </a:r>
          </a:p>
          <a:p>
            <a:pPr rtl="1"/>
            <a:r>
              <a:rPr lang="fa-IR" sz="4000" b="1" dirty="0">
                <a:solidFill>
                  <a:srgbClr val="FFC000"/>
                </a:solidFill>
              </a:rPr>
              <a:t>شــ</a:t>
            </a:r>
            <a:r>
              <a:rPr lang="fa-IR" sz="4000" b="1" dirty="0" err="1">
                <a:solidFill>
                  <a:srgbClr val="FFC000"/>
                </a:solidFill>
              </a:rPr>
              <a:t>یخیان</a:t>
            </a:r>
            <a:r>
              <a:rPr lang="fa-IR" sz="4000" b="1" dirty="0">
                <a:solidFill>
                  <a:srgbClr val="FFC000"/>
                </a:solidFill>
              </a:rPr>
              <a:t>، عضو هیأت علمی گروه ایمونولوژی</a:t>
            </a:r>
          </a:p>
        </p:txBody>
      </p:sp>
    </p:spTree>
    <p:extLst>
      <p:ext uri="{BB962C8B-B14F-4D97-AF65-F5344CB8AC3E}">
        <p14:creationId xmlns:p14="http://schemas.microsoft.com/office/powerpoint/2010/main" val="61817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93051-7119-45F2-A3F1-32E7C6C18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7F61DB8-C404-4F3D-B69C-89F4454D9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9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C0569-D191-4D8D-A987-17EC470BA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CC52F-74E6-48F0-B3C3-3DA0D9794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CE8F22-C08F-4441-83DD-90A53762D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1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2E090-D8C8-4FB0-AFB3-5D3093421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8" y="123568"/>
            <a:ext cx="11911913" cy="843841"/>
          </a:xfrm>
        </p:spPr>
        <p:txBody>
          <a:bodyPr/>
          <a:lstStyle/>
          <a:p>
            <a:r>
              <a:rPr lang="fa-IR" dirty="0"/>
              <a:t>نکات مهم در ضبط صدا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3BB47-CCA0-4CAF-8D11-6F3B75E2C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38" y="1073427"/>
            <a:ext cx="11911913" cy="5685720"/>
          </a:xfrm>
        </p:spPr>
        <p:txBody>
          <a:bodyPr>
            <a:normAutofit/>
          </a:bodyPr>
          <a:lstStyle/>
          <a:p>
            <a:r>
              <a:rPr lang="fa-IR" sz="3200" dirty="0"/>
              <a:t>قبل از صداگذاری، اسلایدها را کاملاً مرور کنید تا ... .</a:t>
            </a:r>
          </a:p>
          <a:p>
            <a:r>
              <a:rPr lang="fa-IR" sz="3200" dirty="0"/>
              <a:t>به هیچ وجه حین گذر از یک اسلاید به دیگری، صحبت نکنید.</a:t>
            </a:r>
            <a:endParaRPr lang="en-US" sz="3200" dirty="0"/>
          </a:p>
          <a:p>
            <a:r>
              <a:rPr lang="fa-IR" sz="3200" dirty="0"/>
              <a:t>از عملکرد میکروفون اطمینان داشته باشید.</a:t>
            </a:r>
          </a:p>
          <a:p>
            <a:r>
              <a:rPr lang="fa-IR" sz="3200" dirty="0"/>
              <a:t>صداگذاری ممکن است در یک جلسه یا طی چند مرحله انجام شود.</a:t>
            </a:r>
          </a:p>
          <a:p>
            <a:r>
              <a:rPr lang="fa-IR" sz="3200" dirty="0"/>
              <a:t>برای صداگذاری نیاز به محیطی خلوت دارید.</a:t>
            </a:r>
          </a:p>
          <a:p>
            <a:r>
              <a:rPr lang="fa-IR" sz="3200" dirty="0"/>
              <a:t>در صورت اشتباه می‌توان صدا یک اسلاید یا همه اسلایدها را حذف کرد.</a:t>
            </a:r>
          </a:p>
        </p:txBody>
      </p:sp>
    </p:spTree>
    <p:extLst>
      <p:ext uri="{BB962C8B-B14F-4D97-AF65-F5344CB8AC3E}">
        <p14:creationId xmlns:p14="http://schemas.microsoft.com/office/powerpoint/2010/main" val="396922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55494-67F1-49EB-B2DC-2E778FCEA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3E8DF4-5F1D-486B-94A7-BF9ABCB3A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1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B1E3C-726C-4195-A8F1-35EAB318A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شیوه تهیه خروجی فایل پاورپوینت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A4C6B-91FD-4952-BD1E-835452F26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6000" b="1" dirty="0"/>
              <a:t>به شکل اسلایدشاو با پسوند </a:t>
            </a:r>
            <a:r>
              <a:rPr lang="en-US" sz="6000" b="1" dirty="0"/>
              <a:t>PPTX</a:t>
            </a:r>
            <a:endParaRPr lang="fa-IR" sz="6000" b="1" dirty="0"/>
          </a:p>
          <a:p>
            <a:r>
              <a:rPr lang="fa-IR" sz="6000" b="1" dirty="0"/>
              <a:t>به شکل فیلم با پسوند </a:t>
            </a:r>
            <a:r>
              <a:rPr lang="en-US" sz="6000" b="1" dirty="0"/>
              <a:t>MP4</a:t>
            </a:r>
          </a:p>
        </p:txBody>
      </p:sp>
    </p:spTree>
    <p:extLst>
      <p:ext uri="{BB962C8B-B14F-4D97-AF65-F5344CB8AC3E}">
        <p14:creationId xmlns:p14="http://schemas.microsoft.com/office/powerpoint/2010/main" val="384756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9CCFE-3C3D-4730-8A24-AEAA3FFC5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برای خروجی به شکل اسلایدشاو مسیر زیر را دنبال کنید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40E28-D5B1-40E0-A8A3-21618E98A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sz="3600" b="1" dirty="0"/>
              <a:t>Main Menu</a:t>
            </a:r>
          </a:p>
          <a:p>
            <a:pPr rtl="0"/>
            <a:r>
              <a:rPr lang="en-US" sz="3600" b="1" dirty="0"/>
              <a:t>File</a:t>
            </a:r>
          </a:p>
          <a:p>
            <a:pPr rtl="0"/>
            <a:r>
              <a:rPr lang="en-US" sz="3600" b="1" dirty="0"/>
              <a:t>Save as</a:t>
            </a:r>
          </a:p>
          <a:p>
            <a:r>
              <a:rPr lang="fa-IR" sz="3600" b="1" dirty="0"/>
              <a:t>تعیین محل ذخیر سازی و اسم فایل و پسوند فایل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2040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9303E-10DE-4CE0-901F-AD013CCFB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82D587-2699-4FDD-ACA6-ADD90DC9D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6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4AA5B-FA55-4E49-AB27-C38580143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7ED76A-20CB-4285-B5C0-DC21A7C29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0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5FC52-19AF-423A-861B-5B2A89ECB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برای خروجی به شکل فیلم مسیر زیر را دنبال کنید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6EB84-587A-4EFC-A9BF-BDADC71CB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b="1" dirty="0"/>
              <a:t>Main Menu</a:t>
            </a:r>
          </a:p>
          <a:p>
            <a:pPr rtl="0"/>
            <a:r>
              <a:rPr lang="en-US" sz="3200" b="1" dirty="0"/>
              <a:t>File</a:t>
            </a:r>
          </a:p>
          <a:p>
            <a:pPr rtl="0"/>
            <a:r>
              <a:rPr lang="en-US" sz="3200" b="1" dirty="0"/>
              <a:t>Export</a:t>
            </a:r>
          </a:p>
          <a:p>
            <a:pPr rtl="0"/>
            <a:r>
              <a:rPr lang="en-US" sz="3200" b="1" dirty="0"/>
              <a:t>Create a video</a:t>
            </a:r>
          </a:p>
          <a:p>
            <a:r>
              <a:rPr lang="fa-IR" sz="3200" b="1" dirty="0"/>
              <a:t>تعیین فرمت ذخیره سازی</a:t>
            </a:r>
          </a:p>
          <a:p>
            <a:r>
              <a:rPr lang="fa-IR" sz="3200" b="1" dirty="0"/>
              <a:t>تعیین محل و نام ذخیره سازی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4969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62AC6-571E-4E94-9EA3-FAA0A60B0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7D5F71-5EA4-4717-A950-11C45A712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C9BA31-AD03-4053-8DDB-0C2F982E0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8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6600" dirty="0"/>
              <a:t>هـــدف کـــلی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fa-IR" sz="6600" b="1" dirty="0"/>
              <a:t>آشنایی با نحوه تهیه محتوا در </a:t>
            </a:r>
            <a:r>
              <a:rPr lang="fa-IR" sz="6600" b="1" dirty="0" err="1"/>
              <a:t>پاورپوینت</a:t>
            </a:r>
            <a:r>
              <a:rPr lang="fa-IR" sz="6600" b="1" dirty="0"/>
              <a:t> و ارائه درس در سامانه نوید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39624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DCD13-DD4D-4865-8A05-601F88311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آیا برای تهیه فیلم راه دیگری هم هست؟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21048-350B-44C2-B9AB-F3644E4AB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5400" dirty="0"/>
              <a:t>بله، </a:t>
            </a:r>
          </a:p>
          <a:p>
            <a:r>
              <a:rPr lang="fa-IR" sz="5400" dirty="0"/>
              <a:t>نرم افزارهای ویژه ضبط صفحه نمایش</a:t>
            </a:r>
          </a:p>
          <a:p>
            <a:r>
              <a:rPr lang="fa-IR" sz="5400" dirty="0"/>
              <a:t>مثل: </a:t>
            </a:r>
            <a:r>
              <a:rPr lang="en-US" sz="5400" dirty="0" err="1"/>
              <a:t>oCAM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123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F3B51-D388-4CEA-93D6-7B893656B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آیا پاورپوینت امکان ضبط از صفحه نمایش را دارد؟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DC433-BE2D-43CA-ADE3-C29DFC546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5400" b="1" dirty="0"/>
              <a:t>بله، </a:t>
            </a:r>
          </a:p>
          <a:p>
            <a:r>
              <a:rPr lang="fa-IR" sz="5400" b="1" dirty="0"/>
              <a:t>ولی نه برای خودش بلکه سایر اجزا صفحه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86597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DC113-2BE5-4D0F-9B42-1DE7645D9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5C6AC1-DE13-4DB4-95A0-FBCC803DBD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3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50A1A-151E-4293-9601-6B5BC4BAC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AFDFDA-207D-48CD-9010-C530DBE35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3F2C-BCFC-4DAE-A8DF-90E6A0FAC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آیا محتوا را فقط می‌توان با پاورپوینت تهیه کرد؟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C36DC-4FB8-4B5B-AF16-800222805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4000" b="1" dirty="0"/>
              <a:t>خیر،</a:t>
            </a:r>
          </a:p>
          <a:p>
            <a:r>
              <a:rPr lang="fa-IR" sz="4000" b="1" dirty="0"/>
              <a:t>نرم افزارهای دیگری هم وجود دارند</a:t>
            </a:r>
          </a:p>
          <a:p>
            <a:r>
              <a:rPr lang="fa-IR" sz="4000" b="1" dirty="0"/>
              <a:t>مثل: استوری لاین، کمتازیا، اسنگ ایت</a:t>
            </a:r>
          </a:p>
          <a:p>
            <a:pPr rtl="0"/>
            <a:r>
              <a:rPr lang="en-US" sz="4000" b="1" dirty="0"/>
              <a:t>Story Line, Camtasia, Snag It</a:t>
            </a:r>
          </a:p>
        </p:txBody>
      </p:sp>
    </p:spTree>
    <p:extLst>
      <p:ext uri="{BB962C8B-B14F-4D97-AF65-F5344CB8AC3E}">
        <p14:creationId xmlns:p14="http://schemas.microsoft.com/office/powerpoint/2010/main" val="263515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93B40-EB66-422D-B259-23280AEB2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بعد از تهیه محتوا چه کار کنیم؟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2E733-A221-4F92-8604-1FFFF16E2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200" dirty="0"/>
              <a:t>ذخیره تمامی </a:t>
            </a:r>
            <a:r>
              <a:rPr lang="fa-IR" sz="3200" dirty="0" err="1"/>
              <a:t>آیتمهای</a:t>
            </a:r>
            <a:r>
              <a:rPr lang="fa-IR" sz="3200" dirty="0"/>
              <a:t> لازم داخل </a:t>
            </a:r>
            <a:r>
              <a:rPr lang="fa-IR" sz="3200" dirty="0" err="1"/>
              <a:t>پوشه‌ای</a:t>
            </a:r>
            <a:r>
              <a:rPr lang="fa-IR" sz="3200" dirty="0"/>
              <a:t> با اسم مشخص</a:t>
            </a:r>
          </a:p>
          <a:p>
            <a:r>
              <a:rPr lang="fa-IR" sz="3200" dirty="0"/>
              <a:t>ورود به سامانه نوید</a:t>
            </a:r>
          </a:p>
          <a:p>
            <a:r>
              <a:rPr lang="fa-IR" sz="3200" dirty="0"/>
              <a:t>اطمینان از تعریف دروس </a:t>
            </a:r>
            <a:r>
              <a:rPr lang="fa-IR" sz="3200" dirty="0" err="1"/>
              <a:t>ترم</a:t>
            </a:r>
            <a:r>
              <a:rPr lang="fa-IR" sz="3200" dirty="0"/>
              <a:t> توسط کارشناسان</a:t>
            </a:r>
          </a:p>
          <a:p>
            <a:r>
              <a:rPr lang="fa-IR" sz="3200" dirty="0"/>
              <a:t>تکمیل </a:t>
            </a:r>
            <a:r>
              <a:rPr lang="fa-IR" sz="3200" dirty="0" err="1"/>
              <a:t>ماژول‌های</a:t>
            </a:r>
            <a:r>
              <a:rPr lang="fa-IR" sz="3200" dirty="0"/>
              <a:t> ضروری شامل: </a:t>
            </a:r>
            <a:r>
              <a:rPr lang="fa-IR" sz="2000" dirty="0"/>
              <a:t>تعریف درس، نمرات، محتواها و منابع، تکلیف، آزمونها و گفتگو.</a:t>
            </a:r>
          </a:p>
          <a:p>
            <a:r>
              <a:rPr lang="fa-IR" sz="3200" dirty="0"/>
              <a:t>رصد فعالیتهای دانشجو و ارتباط دائم با آنها تا پایان </a:t>
            </a:r>
            <a:r>
              <a:rPr lang="fa-IR" sz="3200" dirty="0" err="1"/>
              <a:t>ترم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11453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5C706-F916-478A-BF85-BA9E326D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ذخیره تمامی </a:t>
            </a:r>
            <a:r>
              <a:rPr lang="fa-IR" dirty="0" err="1"/>
              <a:t>آیتمهای</a:t>
            </a:r>
            <a:r>
              <a:rPr lang="fa-IR" dirty="0"/>
              <a:t> لازم داخل </a:t>
            </a:r>
            <a:r>
              <a:rPr lang="fa-IR" dirty="0" err="1"/>
              <a:t>پوشه‌ای</a:t>
            </a:r>
            <a:r>
              <a:rPr lang="fa-IR" dirty="0"/>
              <a:t> با اسم مشخص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6849B9-91BB-4DAE-BA70-9EA53AAB3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9" y="1411165"/>
            <a:ext cx="11953102" cy="5446835"/>
          </a:xfrm>
        </p:spPr>
      </p:pic>
    </p:spTree>
    <p:extLst>
      <p:ext uri="{BB962C8B-B14F-4D97-AF65-F5344CB8AC3E}">
        <p14:creationId xmlns:p14="http://schemas.microsoft.com/office/powerpoint/2010/main" val="105898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5C706-F916-478A-BF85-BA9E326D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ذخیره تمامی </a:t>
            </a:r>
            <a:r>
              <a:rPr lang="fa-IR" dirty="0" err="1"/>
              <a:t>آیتمهای</a:t>
            </a:r>
            <a:r>
              <a:rPr lang="fa-IR" dirty="0"/>
              <a:t> لازم داخل </a:t>
            </a:r>
            <a:r>
              <a:rPr lang="fa-IR" dirty="0" err="1"/>
              <a:t>پوشه‌ای</a:t>
            </a:r>
            <a:r>
              <a:rPr lang="fa-IR" dirty="0"/>
              <a:t> با اسم مشخص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DD1DA90-B75C-4E20-91CE-BB7627A02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8" y="1410489"/>
            <a:ext cx="11911913" cy="5323944"/>
          </a:xfrm>
        </p:spPr>
      </p:pic>
    </p:spTree>
    <p:extLst>
      <p:ext uri="{BB962C8B-B14F-4D97-AF65-F5344CB8AC3E}">
        <p14:creationId xmlns:p14="http://schemas.microsoft.com/office/powerpoint/2010/main" val="314446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ADB61-62ED-4838-89F9-94ACB7FE0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ورود به سامانه نوید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470AE-BDE7-47F3-A9AC-DA9877DB4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sz="6600" dirty="0"/>
              <a:t>http://lumsnavid.vums.ac.ir</a:t>
            </a:r>
            <a:endParaRPr lang="fa-IR" sz="6600" dirty="0"/>
          </a:p>
        </p:txBody>
      </p:sp>
    </p:spTree>
    <p:extLst>
      <p:ext uri="{BB962C8B-B14F-4D97-AF65-F5344CB8AC3E}">
        <p14:creationId xmlns:p14="http://schemas.microsoft.com/office/powerpoint/2010/main" val="425564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1D8B0-2978-4554-9A18-C7547E06A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E0E286-82DA-48EF-BDBE-171C3AD4E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3896"/>
          </a:xfrm>
        </p:spPr>
      </p:pic>
    </p:spTree>
    <p:extLst>
      <p:ext uri="{BB962C8B-B14F-4D97-AF65-F5344CB8AC3E}">
        <p14:creationId xmlns:p14="http://schemas.microsoft.com/office/powerpoint/2010/main" val="23529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در پایان این کارگاه از شما انتظار </a:t>
            </a:r>
            <a:r>
              <a:rPr lang="fa-IR" dirty="0" err="1"/>
              <a:t>می‎رود</a:t>
            </a:r>
            <a:r>
              <a:rPr lang="fa-IR" dirty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fa-IR" sz="3600" dirty="0"/>
              <a:t>مراحل سه گانه ارائه درس به شکل مجازی را لیست کنید.</a:t>
            </a:r>
          </a:p>
          <a:p>
            <a:pPr marL="517525" indent="-517525">
              <a:buFont typeface="+mj-lt"/>
              <a:buAutoNum type="arabicParenR"/>
            </a:pPr>
            <a:r>
              <a:rPr lang="fa-IR" sz="3600" dirty="0"/>
              <a:t>انواع محتواهای قابل ارائه در </a:t>
            </a:r>
            <a:r>
              <a:rPr lang="fa-IR" sz="3600" dirty="0" err="1"/>
              <a:t>سامانه‌های</a:t>
            </a:r>
            <a:r>
              <a:rPr lang="fa-IR" sz="3600" dirty="0"/>
              <a:t> مدیریت یادگیری را نام ببرید.</a:t>
            </a:r>
          </a:p>
          <a:p>
            <a:pPr marL="517525" indent="-517525">
              <a:buFont typeface="+mj-lt"/>
              <a:buAutoNum type="arabicParenR"/>
            </a:pPr>
            <a:r>
              <a:rPr lang="fa-IR" sz="3600" dirty="0"/>
              <a:t>حداقل </a:t>
            </a:r>
            <a:r>
              <a:rPr lang="fa-IR" sz="3600" dirty="0" err="1"/>
              <a:t>آیتم‌های</a:t>
            </a:r>
            <a:r>
              <a:rPr lang="fa-IR" sz="3600" dirty="0"/>
              <a:t> مورد نیاز برای ارائه درس به شکل مجازی را لیست کنید.</a:t>
            </a:r>
          </a:p>
          <a:p>
            <a:pPr marL="517525" indent="-517525">
              <a:buFont typeface="+mj-lt"/>
              <a:buAutoNum type="arabicParenR"/>
            </a:pPr>
            <a:r>
              <a:rPr lang="fa-IR" sz="3600" dirty="0"/>
              <a:t>چند نمونه از نرم افزارهای تهیه محتوا را نام ببرید.</a:t>
            </a:r>
          </a:p>
          <a:p>
            <a:pPr marL="517525" indent="-517525">
              <a:buFont typeface="+mj-lt"/>
              <a:buAutoNum type="arabicParenR"/>
            </a:pPr>
            <a:r>
              <a:rPr lang="fa-IR" sz="3600" dirty="0"/>
              <a:t>شیوه تهیه محتوا در </a:t>
            </a:r>
            <a:r>
              <a:rPr lang="fa-IR" sz="3600" dirty="0" err="1"/>
              <a:t>پاورپوینت</a:t>
            </a:r>
            <a:r>
              <a:rPr lang="fa-IR" sz="3600" dirty="0"/>
              <a:t> را توضیح دهید</a:t>
            </a:r>
          </a:p>
        </p:txBody>
      </p:sp>
    </p:spTree>
    <p:extLst>
      <p:ext uri="{BB962C8B-B14F-4D97-AF65-F5344CB8AC3E}">
        <p14:creationId xmlns:p14="http://schemas.microsoft.com/office/powerpoint/2010/main" val="160331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DE3DC-870E-478C-B024-D157B5F9E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30FC1F-B054-4BAD-B968-401185935F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8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F526E6-01F5-4248-9E10-4F2D2902D3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7" y="1415822"/>
            <a:ext cx="11911913" cy="531860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A8D0A4-342D-43F6-A11F-EB208135A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18C213-4069-46B9-AA5B-68985A90DF20}"/>
              </a:ext>
            </a:extLst>
          </p:cNvPr>
          <p:cNvSpPr txBox="1"/>
          <p:nvPr/>
        </p:nvSpPr>
        <p:spPr>
          <a:xfrm>
            <a:off x="4571996" y="2629468"/>
            <a:ext cx="62550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Sama User Code@email.com</a:t>
            </a:r>
            <a:endParaRPr lang="fa-IR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6BFBB6-B799-460C-8928-768A27C76FA0}"/>
              </a:ext>
            </a:extLst>
          </p:cNvPr>
          <p:cNvSpPr txBox="1"/>
          <p:nvPr/>
        </p:nvSpPr>
        <p:spPr>
          <a:xfrm>
            <a:off x="4618387" y="3729730"/>
            <a:ext cx="18884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123456</a:t>
            </a:r>
            <a:endParaRPr lang="fa-I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1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9F2B1-D3E7-4A44-B405-8D2623855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5FCEC8-342B-4D6A-A4EE-9CFB4317B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7051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F4136-88D0-4DB9-8965-2BB03EC52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65542F-4537-40B8-AA77-ED52F3A2DC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3968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2B1C0-BC63-4B71-88A8-16347B638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D95CEB-CD93-4C5F-A403-48BBC059E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6526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2D85B-C007-496E-903D-29F38C4FF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6C0C23-F562-437A-96C7-CBEEFEBA4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9993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AB7C1-94E1-4615-B544-9B386D3EF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C1BE86-F4DE-4506-B2D7-78978D71D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72551" cy="6858000"/>
          </a:xfrm>
        </p:spPr>
      </p:pic>
    </p:spTree>
    <p:extLst>
      <p:ext uri="{BB962C8B-B14F-4D97-AF65-F5344CB8AC3E}">
        <p14:creationId xmlns:p14="http://schemas.microsoft.com/office/powerpoint/2010/main" val="427648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0E262-1BD2-4D50-A9B0-95625D801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CE07DD-CC7A-45B1-AD5B-1023F9B41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9436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681A0-833E-41D5-9C02-A6EF7478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B8BDECF-80C6-4DF4-A6C3-566A1568B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7280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32688-6620-42DF-9201-63C55A2BE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0C3BB2-93A3-48AE-963D-D8C70880E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08"/>
            <a:ext cx="12192000" cy="6804991"/>
          </a:xfrm>
        </p:spPr>
      </p:pic>
    </p:spTree>
    <p:extLst>
      <p:ext uri="{BB962C8B-B14F-4D97-AF65-F5344CB8AC3E}">
        <p14:creationId xmlns:p14="http://schemas.microsoft.com/office/powerpoint/2010/main" val="300182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در پایان این کارگاه از شما انتظار </a:t>
            </a:r>
            <a:r>
              <a:rPr lang="fa-IR" dirty="0" err="1"/>
              <a:t>می‎رود</a:t>
            </a:r>
            <a:r>
              <a:rPr lang="fa-IR" dirty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arenR" startAt="6"/>
            </a:pPr>
            <a:r>
              <a:rPr lang="fa-IR" sz="3600" dirty="0" err="1"/>
              <a:t>شیوه‌های</a:t>
            </a:r>
            <a:r>
              <a:rPr lang="fa-IR" sz="3600" dirty="0"/>
              <a:t> مختلف تهیه خروجی در </a:t>
            </a:r>
            <a:r>
              <a:rPr lang="fa-IR" sz="3600" dirty="0" err="1"/>
              <a:t>پاورپوینت</a:t>
            </a:r>
            <a:r>
              <a:rPr lang="fa-IR" sz="3600" dirty="0"/>
              <a:t> را نام برده و توضیح دهید.</a:t>
            </a:r>
          </a:p>
          <a:p>
            <a:pPr marL="517525" indent="-517525">
              <a:buFont typeface="+mj-lt"/>
              <a:buAutoNum type="arabicParenR" startAt="6"/>
            </a:pPr>
            <a:r>
              <a:rPr lang="fa-IR" sz="3600" dirty="0"/>
              <a:t>شیوه ورود به سامانه نوید را توضیح دهید.</a:t>
            </a:r>
          </a:p>
          <a:p>
            <a:pPr marL="517525" indent="-517525">
              <a:buFont typeface="+mj-lt"/>
              <a:buAutoNum type="arabicParenR" startAt="6"/>
            </a:pPr>
            <a:r>
              <a:rPr lang="fa-IR" sz="2600" dirty="0" err="1"/>
              <a:t>ماژول‌های</a:t>
            </a:r>
            <a:r>
              <a:rPr lang="fa-IR" sz="2600" dirty="0"/>
              <a:t> مختلف مربوط به ارائه درس در این سامانه را نام برده و شیوه تکمیل آنها را توضیح دهید.</a:t>
            </a:r>
          </a:p>
          <a:p>
            <a:pPr marL="517525" indent="-517525">
              <a:buFont typeface="+mj-lt"/>
              <a:buAutoNum type="arabicParenR" startAt="6"/>
            </a:pPr>
            <a:r>
              <a:rPr lang="fa-IR" sz="3600" dirty="0"/>
              <a:t>نحوه کپی کردن محتوای یک درس را به دروس دیگر شرح دهید.</a:t>
            </a:r>
          </a:p>
          <a:p>
            <a:pPr marL="517525" indent="-517525">
              <a:buFont typeface="+mj-lt"/>
              <a:buAutoNum type="arabicParenR" startAt="6"/>
            </a:pPr>
            <a:r>
              <a:rPr lang="fa-IR" dirty="0"/>
              <a:t>بتوانید حداقل یک جلسه از دروس خود را به طور کامل و بدون نقص به شکل مجازی ارائه دهید.</a:t>
            </a:r>
          </a:p>
          <a:p>
            <a:pPr marL="517525" indent="-517525">
              <a:buFont typeface="+mj-lt"/>
              <a:buAutoNum type="arabicParenR" startAt="6"/>
            </a:pPr>
            <a:r>
              <a:rPr lang="fa-IR" dirty="0"/>
              <a:t>الزامات پیشنهادی برای ارائه دروس به صورت مجازی را لیست کنید.</a:t>
            </a:r>
          </a:p>
        </p:txBody>
      </p:sp>
    </p:spTree>
    <p:extLst>
      <p:ext uri="{BB962C8B-B14F-4D97-AF65-F5344CB8AC3E}">
        <p14:creationId xmlns:p14="http://schemas.microsoft.com/office/powerpoint/2010/main" val="123915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A1DAC-9E0D-4BE7-8CB7-21CF064D5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1958CB-C0E2-4C0D-BC38-6B572DC03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2641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FBB4-6194-4CFF-95FF-D7AC61A16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8A8DE9-CEF4-40CA-BF3B-06359F9BD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84330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F0EF4-CEB7-4FDC-AE33-5D20EDE11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40A3625-56DF-4F92-BBC4-CA1E14AB3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9825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2E4A7-CD52-401C-9FB2-AF6642A8D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B13450-C4EE-41F2-BF6E-7279B073D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303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DF7AA-3447-4D6B-A3EC-78790AF57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60CAD0-11DD-4885-8B4E-954D5D0F1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5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2B084-17DD-4754-8FF3-DF4588D3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905FF6-107A-40DE-B982-E155D117E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38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EB70E-B5A4-498D-A274-19AA1B406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84270C6-62CE-40D4-A762-16B784A461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9221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ACE7B-E5D2-4FE3-8FF2-BC1FD1A6C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ECB6D7-86B1-4019-82FF-EE316A5511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305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6DD3D-BA61-4B71-922F-DF07496CE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گام دوم: تعریف و </a:t>
            </a:r>
            <a:r>
              <a:rPr lang="fa-IR" dirty="0" err="1"/>
              <a:t>بارگزاری</a:t>
            </a:r>
            <a:r>
              <a:rPr lang="fa-IR" dirty="0"/>
              <a:t> محتوا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4EB1FDD-0293-4F03-9374-913804204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95" y="1429979"/>
            <a:ext cx="11882856" cy="5302250"/>
          </a:xfrm>
        </p:spPr>
      </p:pic>
    </p:spTree>
    <p:extLst>
      <p:ext uri="{BB962C8B-B14F-4D97-AF65-F5344CB8AC3E}">
        <p14:creationId xmlns:p14="http://schemas.microsoft.com/office/powerpoint/2010/main" val="331066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D7BD-A409-46B6-9FD8-7717176F1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BAA00D-B593-43C2-8D50-831D7E1AD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7254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A7C43-A725-4C48-B049-E7A561E2A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مراحل ارائه درس به شکل مجازی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268ED-AC88-4CC8-857D-85FFAC2CE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51250" indent="-514350">
              <a:buFont typeface="+mj-lt"/>
              <a:buAutoNum type="arabicParenR"/>
            </a:pPr>
            <a:r>
              <a:rPr lang="fa-IR" sz="4000" b="1" dirty="0"/>
              <a:t>تهیه ملزومات مورد نظر</a:t>
            </a:r>
          </a:p>
          <a:p>
            <a:pPr marL="551250" indent="-514350">
              <a:buFont typeface="+mj-lt"/>
              <a:buAutoNum type="arabicParenR"/>
            </a:pPr>
            <a:r>
              <a:rPr lang="fa-IR" sz="4000" b="1" dirty="0"/>
              <a:t>ارائه درس در سامانه مدیریت یادگیری (نوید)</a:t>
            </a:r>
          </a:p>
          <a:p>
            <a:pPr marL="551250" indent="-514350">
              <a:buFont typeface="+mj-lt"/>
              <a:buAutoNum type="arabicParenR"/>
            </a:pPr>
            <a:r>
              <a:rPr lang="fa-IR" sz="4000" b="1" dirty="0"/>
              <a:t>پایش فعالیتهای دانشجویان</a:t>
            </a:r>
          </a:p>
        </p:txBody>
      </p:sp>
    </p:spTree>
    <p:extLst>
      <p:ext uri="{BB962C8B-B14F-4D97-AF65-F5344CB8AC3E}">
        <p14:creationId xmlns:p14="http://schemas.microsoft.com/office/powerpoint/2010/main" val="245250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25D57-1FC7-43D3-84E2-7982E1B0E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ACAF05-D5D4-4201-B812-C3644CBFA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36"/>
            <a:ext cx="12192000" cy="6845163"/>
          </a:xfrm>
        </p:spPr>
      </p:pic>
    </p:spTree>
    <p:extLst>
      <p:ext uri="{BB962C8B-B14F-4D97-AF65-F5344CB8AC3E}">
        <p14:creationId xmlns:p14="http://schemas.microsoft.com/office/powerpoint/2010/main" val="241882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691C4-5392-4D1C-958F-E1068C54C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8" y="30805"/>
            <a:ext cx="11911913" cy="1055874"/>
          </a:xfrm>
        </p:spPr>
        <p:txBody>
          <a:bodyPr/>
          <a:lstStyle/>
          <a:p>
            <a:r>
              <a:rPr lang="fa-IR" dirty="0"/>
              <a:t>ایجاد آزمون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A5089E-B371-454F-8E89-D2A395F24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8" y="1086678"/>
            <a:ext cx="11911913" cy="5771321"/>
          </a:xfrm>
        </p:spPr>
      </p:pic>
    </p:spTree>
    <p:extLst>
      <p:ext uri="{BB962C8B-B14F-4D97-AF65-F5344CB8AC3E}">
        <p14:creationId xmlns:p14="http://schemas.microsoft.com/office/powerpoint/2010/main" val="219150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1C693-B0C9-40DA-A4CE-1CA5CFA5F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B6B6A4-78D1-44DC-A6C1-4EB20D37E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3305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05DF4-7D77-4A56-BCF0-77EC83793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E66EDA-4234-4659-87DE-F147C28A8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1800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91E27-B2BF-473E-93A7-11C9368C4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5B2053-74A5-4269-8657-36449EE07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2064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61832-F632-48BA-8EFF-3C5EFCA62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57796C-CD13-4640-B603-DE985CA4D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8804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82548-6858-4BC5-B529-FC655FC70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الزامات پیشنهادی برای ارائه دروس به صورت مجازی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FFEF7-506B-455D-964A-65FBB1FF6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fa-IR" sz="5400" b="1" dirty="0"/>
              <a:t>دبیرخانه شورای عالی آموزش مجازی </a:t>
            </a:r>
          </a:p>
        </p:txBody>
      </p:sp>
    </p:spTree>
    <p:extLst>
      <p:ext uri="{BB962C8B-B14F-4D97-AF65-F5344CB8AC3E}">
        <p14:creationId xmlns:p14="http://schemas.microsoft.com/office/powerpoint/2010/main" val="279091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60639-AE61-4775-8B9D-C2B347628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6600" dirty="0"/>
              <a:t>تکمیل </a:t>
            </a:r>
            <a:r>
              <a:rPr lang="fa-IR" sz="6600" dirty="0" err="1"/>
              <a:t>پنل</a:t>
            </a:r>
            <a:r>
              <a:rPr lang="fa-IR" sz="6600" dirty="0"/>
              <a:t> درس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65FD7-7A40-44F1-B634-F846CA6BC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51250" indent="-514350">
              <a:buFont typeface="+mj-lt"/>
              <a:buAutoNum type="arabicParenR"/>
            </a:pPr>
            <a:r>
              <a:rPr lang="fa-IR" sz="6000" b="1" dirty="0"/>
              <a:t>طرح درس</a:t>
            </a:r>
          </a:p>
          <a:p>
            <a:pPr marL="551250" indent="-514350">
              <a:buFont typeface="+mj-lt"/>
              <a:buAutoNum type="arabicParenR"/>
            </a:pPr>
            <a:r>
              <a:rPr lang="fa-IR" sz="6000" b="1" dirty="0"/>
              <a:t>منابع و محتوا</a:t>
            </a:r>
          </a:p>
          <a:p>
            <a:pPr marL="551250" indent="-514350">
              <a:buFont typeface="+mj-lt"/>
              <a:buAutoNum type="arabicParenR"/>
            </a:pPr>
            <a:r>
              <a:rPr lang="fa-IR" sz="6000" b="1" dirty="0"/>
              <a:t>فعالیتهای یادگیری</a:t>
            </a:r>
          </a:p>
        </p:txBody>
      </p:sp>
    </p:spTree>
    <p:extLst>
      <p:ext uri="{BB962C8B-B14F-4D97-AF65-F5344CB8AC3E}">
        <p14:creationId xmlns:p14="http://schemas.microsoft.com/office/powerpoint/2010/main" val="105173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A9056-1BBB-45D3-8F77-C19F1216E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نوع محتواهای آموزشی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2CF70-F2E7-4DF0-96A7-0ED54B5D4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200" dirty="0"/>
              <a:t>کتاب مرجع، لینک کتاب الکترونیک، </a:t>
            </a:r>
            <a:r>
              <a:rPr lang="fa-IR" sz="3200" dirty="0" err="1"/>
              <a:t>پاورپوینت</a:t>
            </a:r>
            <a:r>
              <a:rPr lang="fa-IR" sz="3200" dirty="0"/>
              <a:t> </a:t>
            </a:r>
            <a:r>
              <a:rPr lang="fa-IR" sz="3200" dirty="0" err="1"/>
              <a:t>مصوت</a:t>
            </a:r>
            <a:r>
              <a:rPr lang="fa-IR" sz="3200" dirty="0"/>
              <a:t> و ....</a:t>
            </a:r>
          </a:p>
          <a:p>
            <a:r>
              <a:rPr lang="fa-IR" sz="3200" dirty="0"/>
              <a:t>نوع محتوا متناسب با مقطع تحصیلی و میزان دشواری درس.</a:t>
            </a:r>
          </a:p>
          <a:p>
            <a:r>
              <a:rPr lang="fa-IR" sz="3200" dirty="0"/>
              <a:t>فیلم سخنرانی استاد قابل قبول نیست.</a:t>
            </a:r>
          </a:p>
          <a:p>
            <a:r>
              <a:rPr lang="fa-IR" sz="3200" dirty="0"/>
              <a:t>محتوا کم حجم باشد.</a:t>
            </a:r>
          </a:p>
          <a:p>
            <a:r>
              <a:rPr lang="fa-IR" sz="3200" dirty="0"/>
              <a:t>از فضای ابری به عنوان مخزن فایلهای حجیم استفاده شود.</a:t>
            </a:r>
          </a:p>
          <a:p>
            <a:r>
              <a:rPr lang="fa-IR" sz="3200" dirty="0"/>
              <a:t>مالکیت معنوی رعایت شود.</a:t>
            </a:r>
          </a:p>
        </p:txBody>
      </p:sp>
    </p:spTree>
    <p:extLst>
      <p:ext uri="{BB962C8B-B14F-4D97-AF65-F5344CB8AC3E}">
        <p14:creationId xmlns:p14="http://schemas.microsoft.com/office/powerpoint/2010/main" val="37692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93511-3448-4B93-90ED-FCB17CB8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فعالیتهای یادگیری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53C4A-699A-4CF0-9233-0C8865B67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200" dirty="0"/>
              <a:t>بایستی تمام فعالیتهای یادگیری شامل: تکلیف، آزمون و گروه گفتگو متناسب با نوع درس، مقطع تحصیلی، و واحد درسی در سامانه قرار گیرد.</a:t>
            </a:r>
          </a:p>
          <a:p>
            <a:r>
              <a:rPr lang="fa-IR" sz="3200" dirty="0"/>
              <a:t>تکلیف بدون بازخورد به دانشجو قابل قبول نیست.</a:t>
            </a:r>
          </a:p>
          <a:p>
            <a:r>
              <a:rPr lang="fa-IR" sz="3200" dirty="0"/>
              <a:t>به </a:t>
            </a:r>
            <a:r>
              <a:rPr lang="fa-IR" sz="3200" dirty="0" err="1"/>
              <a:t>ازا</a:t>
            </a:r>
            <a:r>
              <a:rPr lang="fa-IR" sz="3200" dirty="0"/>
              <a:t> هر واحد درسی دو تکلیف مناسب است.</a:t>
            </a:r>
          </a:p>
          <a:p>
            <a:r>
              <a:rPr lang="fa-IR" sz="3200" dirty="0" err="1"/>
              <a:t>می‎توان</a:t>
            </a:r>
            <a:r>
              <a:rPr lang="fa-IR" sz="3200" dirty="0"/>
              <a:t> به جای تکلیف از آزمون استفاده کرد.</a:t>
            </a:r>
          </a:p>
        </p:txBody>
      </p:sp>
    </p:spTree>
    <p:extLst>
      <p:ext uri="{BB962C8B-B14F-4D97-AF65-F5344CB8AC3E}">
        <p14:creationId xmlns:p14="http://schemas.microsoft.com/office/powerpoint/2010/main" val="150584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46C5E-B6C9-445C-9FE0-8AEA15392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ملزومات ارائه درس به شکل مجازی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E8CB1-ACF3-4FAD-91CA-1BAD533FE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1250" indent="-514350">
              <a:buFont typeface="+mj-lt"/>
              <a:buAutoNum type="arabicParenR"/>
            </a:pPr>
            <a:r>
              <a:rPr lang="fa-IR" dirty="0"/>
              <a:t>طرح درس </a:t>
            </a:r>
            <a:r>
              <a:rPr lang="fa-IR" dirty="0" err="1"/>
              <a:t>ترمی</a:t>
            </a:r>
            <a:endParaRPr lang="fa-IR" dirty="0"/>
          </a:p>
          <a:p>
            <a:pPr marL="551250" indent="-514350">
              <a:buFont typeface="+mj-lt"/>
              <a:buAutoNum type="arabicParenR"/>
            </a:pPr>
            <a:r>
              <a:rPr lang="fa-IR" dirty="0"/>
              <a:t>طرح درس روزانه</a:t>
            </a:r>
          </a:p>
          <a:p>
            <a:pPr marL="551250" indent="-514350">
              <a:buFont typeface="+mj-lt"/>
              <a:buAutoNum type="arabicParenR"/>
            </a:pPr>
            <a:r>
              <a:rPr lang="fa-IR" sz="3600" b="1" dirty="0"/>
              <a:t>محتوای آماده</a:t>
            </a:r>
          </a:p>
          <a:p>
            <a:pPr marL="551250" indent="-514350">
              <a:buFont typeface="+mj-lt"/>
              <a:buAutoNum type="arabicParenR"/>
            </a:pPr>
            <a:r>
              <a:rPr lang="fa-IR" dirty="0"/>
              <a:t>سؤالات / آزمونها</a:t>
            </a:r>
          </a:p>
          <a:p>
            <a:pPr marL="551250" indent="-514350">
              <a:buFont typeface="+mj-lt"/>
              <a:buAutoNum type="arabicParenR"/>
            </a:pPr>
            <a:r>
              <a:rPr lang="fa-IR" dirty="0"/>
              <a:t>تکالیف مورد نظر</a:t>
            </a:r>
          </a:p>
          <a:p>
            <a:pPr marL="551250" indent="-514350">
              <a:buFont typeface="+mj-lt"/>
              <a:buAutoNum type="arabicParenR"/>
            </a:pPr>
            <a:r>
              <a:rPr lang="fa-IR" dirty="0"/>
              <a:t>بارم بندی یا </a:t>
            </a:r>
            <a:r>
              <a:rPr lang="fa-IR" dirty="0" err="1"/>
              <a:t>امتیازگذاری</a:t>
            </a:r>
            <a:r>
              <a:rPr lang="fa-IR" dirty="0"/>
              <a:t> فعالیتهای مختلف تعریف شده برای دانشجو</a:t>
            </a:r>
          </a:p>
        </p:txBody>
      </p:sp>
    </p:spTree>
    <p:extLst>
      <p:ext uri="{BB962C8B-B14F-4D97-AF65-F5344CB8AC3E}">
        <p14:creationId xmlns:p14="http://schemas.microsoft.com/office/powerpoint/2010/main" val="191169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6AC60-E04D-4D71-BA62-E577C8943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 تدریس تیمی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26A00-97A5-4D18-A9A9-12D284D5A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یک نفر مدرس مسئول</a:t>
            </a:r>
          </a:p>
          <a:p>
            <a:r>
              <a:rPr lang="fa-IR" dirty="0"/>
              <a:t>وظیفه نظارت بر عهده این فرد است</a:t>
            </a:r>
          </a:p>
          <a:p>
            <a:r>
              <a:rPr lang="fa-IR" dirty="0"/>
              <a:t>کلیه محتواها توسط مدرسین مطالعه شود تا همپوشانی نداشته باشند.</a:t>
            </a:r>
          </a:p>
          <a:p>
            <a:r>
              <a:rPr lang="fa-IR" dirty="0"/>
              <a:t>هماهنگی زمان بندی تکالیف و آزمونها بین همه مدرسین انجام شود.</a:t>
            </a:r>
          </a:p>
          <a:p>
            <a:r>
              <a:rPr lang="fa-IR" dirty="0"/>
              <a:t>مدرسین </a:t>
            </a:r>
            <a:r>
              <a:rPr lang="fa-IR" dirty="0" err="1"/>
              <a:t>ناهماهنگ</a:t>
            </a:r>
            <a:r>
              <a:rPr lang="fa-IR" dirty="0"/>
              <a:t> از تیم تدریس حذف شوند.</a:t>
            </a:r>
          </a:p>
        </p:txBody>
      </p:sp>
    </p:spTree>
    <p:extLst>
      <p:ext uri="{BB962C8B-B14F-4D97-AF65-F5344CB8AC3E}">
        <p14:creationId xmlns:p14="http://schemas.microsoft.com/office/powerpoint/2010/main" val="172694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76513-D75B-4B6E-9D5A-52C6300B6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برگزاری کلاس همزمان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7ECE0-000B-454D-AF52-55DCE2912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4000" dirty="0"/>
              <a:t>امکان برخورداری دانشجویان از پهنای باند مناسب چک شود.</a:t>
            </a:r>
          </a:p>
          <a:p>
            <a:r>
              <a:rPr lang="fa-IR" sz="4000" dirty="0"/>
              <a:t>کل واحد درسی را نمیتوان از این طریق ارائه داد.</a:t>
            </a:r>
          </a:p>
          <a:p>
            <a:r>
              <a:rPr lang="fa-IR" sz="4000" dirty="0"/>
              <a:t>اطمینان از حضور فعال دانشجویان</a:t>
            </a:r>
          </a:p>
        </p:txBody>
      </p:sp>
    </p:spTree>
    <p:extLst>
      <p:ext uri="{BB962C8B-B14F-4D97-AF65-F5344CB8AC3E}">
        <p14:creationId xmlns:p14="http://schemas.microsoft.com/office/powerpoint/2010/main" val="65154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F150-2A35-4C5F-BADD-3EE284578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ارزشیابی دانشجویان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15913-B283-4E5A-8F72-0527E4EEB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200" dirty="0"/>
              <a:t>از ابتدای </a:t>
            </a:r>
            <a:r>
              <a:rPr lang="fa-IR" sz="3200" dirty="0" err="1"/>
              <a:t>ترم</a:t>
            </a:r>
            <a:r>
              <a:rPr lang="fa-IR" sz="3200" dirty="0"/>
              <a:t> به طور شفاف اعلام شود.</a:t>
            </a:r>
          </a:p>
          <a:p>
            <a:r>
              <a:rPr lang="fa-IR" sz="3200" dirty="0"/>
              <a:t>قسمتی از نمره نهایی به فعالیتهای یادگیری توسط دانشجو اختصاص یابد.</a:t>
            </a:r>
          </a:p>
          <a:p>
            <a:r>
              <a:rPr lang="fa-IR" sz="3200" dirty="0"/>
              <a:t>قسمتی از نمره را میتوان از طریق آزمون در سامانه اختصاص داد.</a:t>
            </a:r>
          </a:p>
          <a:p>
            <a:r>
              <a:rPr lang="fa-IR" sz="3200" dirty="0"/>
              <a:t>برای آزمونهای رسمی از نرم افزارهای تخصصی </a:t>
            </a:r>
            <a:r>
              <a:rPr lang="fa-IR" sz="3200" dirty="0" err="1"/>
              <a:t>آزمون‌ساز</a:t>
            </a:r>
            <a:r>
              <a:rPr lang="fa-IR" sz="3200" dirty="0"/>
              <a:t> استفاده شود.</a:t>
            </a:r>
          </a:p>
          <a:p>
            <a:r>
              <a:rPr lang="fa-IR" sz="3200" dirty="0"/>
              <a:t>حضور و غیاب دانشجو از طریق شرکت در فعالیتهای یادگیری انجام گیرد.</a:t>
            </a:r>
          </a:p>
        </p:txBody>
      </p:sp>
    </p:spTree>
    <p:extLst>
      <p:ext uri="{BB962C8B-B14F-4D97-AF65-F5344CB8AC3E}">
        <p14:creationId xmlns:p14="http://schemas.microsoft.com/office/powerpoint/2010/main" val="5573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79CE-A3C4-4ABB-9799-77D14B590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خلاصه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E993F-9AF7-4A6B-A851-31B56A064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200" dirty="0"/>
              <a:t>قبل از ورود به سامانه نوید مواد آموزشی خود را آماده کنید.</a:t>
            </a:r>
          </a:p>
          <a:p>
            <a:r>
              <a:rPr lang="fa-IR" sz="3200" dirty="0"/>
              <a:t>با استفاده از </a:t>
            </a:r>
            <a:r>
              <a:rPr lang="fa-IR" sz="3200" dirty="0" err="1"/>
              <a:t>اکانت</a:t>
            </a:r>
            <a:r>
              <a:rPr lang="fa-IR" sz="3200" dirty="0"/>
              <a:t> اختصاصی خود به سامانه نوید وارد شوید.</a:t>
            </a:r>
          </a:p>
          <a:p>
            <a:r>
              <a:rPr lang="fa-IR" sz="3200" dirty="0"/>
              <a:t>پروفایل خود را اصلاح کنید.</a:t>
            </a:r>
          </a:p>
          <a:p>
            <a:r>
              <a:rPr lang="fa-IR" sz="3200" dirty="0"/>
              <a:t>از تعریف دروس ارائه شده برای </a:t>
            </a:r>
            <a:r>
              <a:rPr lang="fa-IR" sz="3200" dirty="0" err="1"/>
              <a:t>ترم</a:t>
            </a:r>
            <a:r>
              <a:rPr lang="fa-IR" sz="3200" dirty="0"/>
              <a:t> تحصیلی جاری به اسم خودتون مطمئن شوید.</a:t>
            </a:r>
          </a:p>
          <a:p>
            <a:r>
              <a:rPr lang="fa-IR" sz="3200" dirty="0"/>
              <a:t>برای هر درس، محتوا و حداقل یکی دیگر از </a:t>
            </a:r>
            <a:r>
              <a:rPr lang="fa-IR" sz="3200" dirty="0" err="1"/>
              <a:t>ماژولهای</a:t>
            </a:r>
            <a:r>
              <a:rPr lang="fa-IR" sz="3200" dirty="0"/>
              <a:t> آن را تعیین کنید.</a:t>
            </a:r>
          </a:p>
          <a:p>
            <a:r>
              <a:rPr lang="fa-IR" sz="3200" dirty="0"/>
              <a:t>دائماً حداقل شبی یکبار فعالیتهای دانشجویان را رصد، </a:t>
            </a:r>
            <a:r>
              <a:rPr lang="fa-IR" sz="3200" dirty="0" err="1"/>
              <a:t>امتیازگذاری</a:t>
            </a:r>
            <a:r>
              <a:rPr lang="fa-IR" sz="3200" dirty="0"/>
              <a:t>  و تعیین نمره کنید.</a:t>
            </a:r>
          </a:p>
        </p:txBody>
      </p:sp>
    </p:spTree>
    <p:extLst>
      <p:ext uri="{BB962C8B-B14F-4D97-AF65-F5344CB8AC3E}">
        <p14:creationId xmlns:p14="http://schemas.microsoft.com/office/powerpoint/2010/main" val="170056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6AC7-8515-4D24-A0A2-247E1C17F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8" y="30804"/>
            <a:ext cx="11911913" cy="1173891"/>
          </a:xfrm>
        </p:spPr>
        <p:txBody>
          <a:bodyPr/>
          <a:lstStyle/>
          <a:p>
            <a:r>
              <a:rPr lang="fa-IR" dirty="0"/>
              <a:t>انواع محتواهای قابل ارائه در سامانه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D93C0-7C2D-441C-B27B-2A899ADF4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38" y="1298713"/>
            <a:ext cx="11911913" cy="5460433"/>
          </a:xfrm>
        </p:spPr>
        <p:txBody>
          <a:bodyPr>
            <a:normAutofit fontScale="85000" lnSpcReduction="20000"/>
          </a:bodyPr>
          <a:lstStyle/>
          <a:p>
            <a:r>
              <a:rPr lang="fa-IR" sz="3800" dirty="0"/>
              <a:t>فیلم </a:t>
            </a:r>
          </a:p>
          <a:p>
            <a:r>
              <a:rPr lang="fa-IR" sz="3800" dirty="0"/>
              <a:t>صوت</a:t>
            </a:r>
          </a:p>
          <a:p>
            <a:r>
              <a:rPr lang="fa-IR" sz="3800" dirty="0"/>
              <a:t>تصویر</a:t>
            </a:r>
          </a:p>
          <a:p>
            <a:r>
              <a:rPr lang="fa-IR" sz="3800" dirty="0" err="1"/>
              <a:t>انیمیشن</a:t>
            </a:r>
            <a:endParaRPr lang="fa-IR" sz="3800" dirty="0"/>
          </a:p>
          <a:p>
            <a:r>
              <a:rPr lang="fa-IR" sz="3800" dirty="0"/>
              <a:t>فایل متنی</a:t>
            </a:r>
          </a:p>
          <a:p>
            <a:r>
              <a:rPr lang="fa-IR" sz="3800" dirty="0"/>
              <a:t> </a:t>
            </a:r>
            <a:r>
              <a:rPr lang="fa-IR" b="1" dirty="0"/>
              <a:t>فایل </a:t>
            </a:r>
            <a:r>
              <a:rPr lang="fa-IR" b="1" dirty="0" err="1"/>
              <a:t>پاوپوینت</a:t>
            </a:r>
            <a:r>
              <a:rPr lang="fa-IR" b="1" dirty="0"/>
              <a:t> صداگذاری شده</a:t>
            </a:r>
          </a:p>
          <a:p>
            <a:r>
              <a:rPr lang="fa-IR" dirty="0"/>
              <a:t>محتوای استاندارد تهیه شده در </a:t>
            </a:r>
            <a:r>
              <a:rPr lang="fa-IR" dirty="0" err="1"/>
              <a:t>نرم‌افزارهای</a:t>
            </a:r>
            <a:r>
              <a:rPr lang="fa-IR" dirty="0"/>
              <a:t> ویژه تهیه محتوا</a:t>
            </a:r>
          </a:p>
        </p:txBody>
      </p:sp>
    </p:spTree>
    <p:extLst>
      <p:ext uri="{BB962C8B-B14F-4D97-AF65-F5344CB8AC3E}">
        <p14:creationId xmlns:p14="http://schemas.microsoft.com/office/powerpoint/2010/main" val="208676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65FD5-82C4-486E-BF58-E4768B90E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انواع </a:t>
            </a:r>
            <a:r>
              <a:rPr lang="fa-IR" dirty="0" err="1"/>
              <a:t>نرم‌افزارهای</a:t>
            </a:r>
            <a:r>
              <a:rPr lang="fa-IR" dirty="0"/>
              <a:t> تهیه محتوا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2F20C-09A8-47F7-93D7-5E7A805F4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sz="4400" b="1" dirty="0"/>
              <a:t>Snagit</a:t>
            </a:r>
          </a:p>
          <a:p>
            <a:pPr rtl="0"/>
            <a:r>
              <a:rPr lang="en-US" sz="4400" b="1" dirty="0">
                <a:solidFill>
                  <a:srgbClr val="FF0000"/>
                </a:solidFill>
              </a:rPr>
              <a:t>Storyline</a:t>
            </a:r>
          </a:p>
          <a:p>
            <a:pPr rtl="0"/>
            <a:r>
              <a:rPr lang="en-US" sz="4400" b="1" dirty="0"/>
              <a:t>Camtasia</a:t>
            </a:r>
          </a:p>
          <a:p>
            <a:pPr rtl="0"/>
            <a:r>
              <a:rPr lang="en-US" sz="4400" b="1" dirty="0">
                <a:solidFill>
                  <a:srgbClr val="FF0000"/>
                </a:solidFill>
              </a:rPr>
              <a:t>MS PowerPoint</a:t>
            </a:r>
            <a:endParaRPr lang="fa-IR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7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95CB5-42E7-47FF-930B-C8A2A45B1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شیوه تهیه محتوا در </a:t>
            </a:r>
            <a:r>
              <a:rPr lang="fa-IR" dirty="0" err="1"/>
              <a:t>پاورپوینت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0F673-8F69-446B-AA54-2426BEF57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200" b="1" dirty="0"/>
              <a:t>تهیه فایل ارائه حاوی</a:t>
            </a:r>
            <a:r>
              <a:rPr lang="fa-IR" sz="2400" b="1" dirty="0"/>
              <a:t>: </a:t>
            </a:r>
            <a:r>
              <a:rPr lang="fa-IR" sz="2000" b="1" dirty="0"/>
              <a:t>نام موضوع، نام ارائه دهنده، اهداف کلی و جزئی، متن اصلی و خلاصه</a:t>
            </a:r>
            <a:endParaRPr lang="fa-IR" sz="3200" b="1" dirty="0"/>
          </a:p>
          <a:p>
            <a:r>
              <a:rPr lang="fa-IR" sz="4000" b="1" dirty="0"/>
              <a:t>صــــــــ</a:t>
            </a:r>
            <a:r>
              <a:rPr lang="fa-IR" sz="4000" b="1" dirty="0" err="1"/>
              <a:t>داگ</a:t>
            </a:r>
            <a:r>
              <a:rPr lang="fa-IR" sz="4000" b="1" dirty="0"/>
              <a:t>ــــ</a:t>
            </a:r>
            <a:r>
              <a:rPr lang="fa-IR" sz="4000" b="1" dirty="0" err="1"/>
              <a:t>ذاری</a:t>
            </a:r>
            <a:endParaRPr lang="fa-IR" sz="4000" b="1" dirty="0"/>
          </a:p>
          <a:p>
            <a:r>
              <a:rPr lang="fa-IR" sz="3200" b="1" dirty="0"/>
              <a:t>تهیه خروجی مورد نظر</a:t>
            </a:r>
          </a:p>
        </p:txBody>
      </p:sp>
    </p:spTree>
    <p:extLst>
      <p:ext uri="{BB962C8B-B14F-4D97-AF65-F5344CB8AC3E}">
        <p14:creationId xmlns:p14="http://schemas.microsoft.com/office/powerpoint/2010/main" val="236414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ارتباط مؤثر در محیطهای دانشگاهی" id="{007F47A8-5E3E-4A54-9E6B-C12CC5646CF7}" vid="{0D41631D-31D6-4731-8BBA-0E4FC89086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</Template>
  <TotalTime>222</TotalTime>
  <Words>990</Words>
  <Application>Microsoft Office PowerPoint</Application>
  <PresentationFormat>Widescreen</PresentationFormat>
  <Paragraphs>135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Calibri</vt:lpstr>
      <vt:lpstr>Calisto MT</vt:lpstr>
      <vt:lpstr>Wingdings 2</vt:lpstr>
      <vt:lpstr>Theme1</vt:lpstr>
      <vt:lpstr>آموزش مجازی در عمل: از پاورپوینت تا نوید</vt:lpstr>
      <vt:lpstr>هـــدف کـــلی</vt:lpstr>
      <vt:lpstr>در پایان این کارگاه از شما انتظار می‎رود:</vt:lpstr>
      <vt:lpstr>در پایان این کارگاه از شما انتظار می‎رود:</vt:lpstr>
      <vt:lpstr>مراحل ارائه درس به شکل مجازی</vt:lpstr>
      <vt:lpstr>ملزومات ارائه درس به شکل مجازی</vt:lpstr>
      <vt:lpstr>انواع محتواهای قابل ارائه در سامانه</vt:lpstr>
      <vt:lpstr>انواع نرم‌افزارهای تهیه محتوا</vt:lpstr>
      <vt:lpstr>شیوه تهیه محتوا در پاورپوینت</vt:lpstr>
      <vt:lpstr>PowerPoint Presentation</vt:lpstr>
      <vt:lpstr>PowerPoint Presentation</vt:lpstr>
      <vt:lpstr>نکات مهم در ضبط صدا</vt:lpstr>
      <vt:lpstr>PowerPoint Presentation</vt:lpstr>
      <vt:lpstr>شیوه تهیه خروجی فایل پاورپوینت</vt:lpstr>
      <vt:lpstr>برای خروجی به شکل اسلایدشاو مسیر زیر را دنبال کنید</vt:lpstr>
      <vt:lpstr>PowerPoint Presentation</vt:lpstr>
      <vt:lpstr>PowerPoint Presentation</vt:lpstr>
      <vt:lpstr>برای خروجی به شکل فیلم مسیر زیر را دنبال کنید</vt:lpstr>
      <vt:lpstr>PowerPoint Presentation</vt:lpstr>
      <vt:lpstr>آیا برای تهیه فیلم راه دیگری هم هست؟</vt:lpstr>
      <vt:lpstr>آیا پاورپوینت امکان ضبط از صفحه نمایش را دارد؟</vt:lpstr>
      <vt:lpstr>PowerPoint Presentation</vt:lpstr>
      <vt:lpstr>PowerPoint Presentation</vt:lpstr>
      <vt:lpstr>آیا محتوا را فقط می‌توان با پاورپوینت تهیه کرد؟</vt:lpstr>
      <vt:lpstr>بعد از تهیه محتوا چه کار کنیم؟</vt:lpstr>
      <vt:lpstr>ذخیره تمامی آیتمهای لازم داخل پوشه‌ای با اسم مشخص</vt:lpstr>
      <vt:lpstr>ذخیره تمامی آیتمهای لازم داخل پوشه‌ای با اسم مشخص</vt:lpstr>
      <vt:lpstr>ورود به سامانه نوید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گام دوم: تعریف و بارگزاری محتوا</vt:lpstr>
      <vt:lpstr>PowerPoint Presentation</vt:lpstr>
      <vt:lpstr>PowerPoint Presentation</vt:lpstr>
      <vt:lpstr>ایجاد آزمون</vt:lpstr>
      <vt:lpstr>PowerPoint Presentation</vt:lpstr>
      <vt:lpstr>PowerPoint Presentation</vt:lpstr>
      <vt:lpstr>PowerPoint Presentation</vt:lpstr>
      <vt:lpstr>PowerPoint Presentation</vt:lpstr>
      <vt:lpstr>الزامات پیشنهادی برای ارائه دروس به صورت مجازی</vt:lpstr>
      <vt:lpstr>تکمیل پنل درس</vt:lpstr>
      <vt:lpstr>نوع محتواهای آموزشی</vt:lpstr>
      <vt:lpstr>فعالیتهای یادگیری</vt:lpstr>
      <vt:lpstr> تدریس تیمی</vt:lpstr>
      <vt:lpstr>برگزاری کلاس همزمان</vt:lpstr>
      <vt:lpstr>ارزشیابی دانشجویان</vt:lpstr>
      <vt:lpstr>خلاصه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آموزش مجازی در عمل: از پاورپوینت تا نوید</dc:title>
  <dc:creator>دکتر علی شیخیان</dc:creator>
  <cp:lastModifiedBy>Windows User</cp:lastModifiedBy>
  <cp:revision>31</cp:revision>
  <dcterms:created xsi:type="dcterms:W3CDTF">2019-12-08T07:51:34Z</dcterms:created>
  <dcterms:modified xsi:type="dcterms:W3CDTF">2020-04-29T12:33:58Z</dcterms:modified>
</cp:coreProperties>
</file>